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87" r:id="rId5"/>
    <p:sldId id="288" r:id="rId6"/>
    <p:sldId id="289" r:id="rId7"/>
    <p:sldId id="290" r:id="rId8"/>
    <p:sldId id="294" r:id="rId9"/>
    <p:sldId id="291" r:id="rId10"/>
    <p:sldId id="292" r:id="rId11"/>
    <p:sldId id="295" r:id="rId12"/>
    <p:sldId id="296" r:id="rId13"/>
    <p:sldId id="297" r:id="rId14"/>
    <p:sldId id="285" r:id="rId15"/>
    <p:sldId id="298" r:id="rId16"/>
    <p:sldId id="283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Inter" panose="02000503000000020004" pitchFamily="2" charset="0"/>
      <p:regular r:id="rId23"/>
      <p:bold r:id="rId24"/>
      <p:italic r:id="rId25"/>
      <p:boldItalic r:id="rId26"/>
    </p:embeddedFont>
    <p:embeddedFont>
      <p:font typeface="Inter Medium" panose="02000503000000020004" pitchFamily="2" charset="0"/>
      <p:regular r:id="rId27"/>
      <p:bold r:id="rId28"/>
      <p:italic r:id="rId29"/>
      <p:boldItalic r:id="rId30"/>
    </p:embeddedFont>
    <p:embeddedFont>
      <p:font typeface="Inter SemiBold" panose="02000503000000020004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10F88-27BB-4D5B-8A9C-3F905AA3E084}">
  <a:tblStyle styleId="{CE210F88-27BB-4D5B-8A9C-3F905AA3E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0B4B6515-6CE4-80B1-3E01-AFC0AA35C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9C6F191-2DC0-CCD5-2EAF-33181B609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499BD66D-F3C1-FA16-1511-33EF2D530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15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235DA9A5-01C9-7D14-1FD6-718E6AE3E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CC71DCF6-52E1-178F-F612-36DD8DE9C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74B7B086-DE53-977B-538C-EE78774C1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2407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11446D7-80B2-AD3D-D390-21BFBF3D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5974573C-90A8-59D1-AA83-CED309DCF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7EA2F8FA-7A23-F732-5B12-AD5C6519E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5349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63A9F08-A29B-41F3-476F-4FA164F06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6F23F489-BAED-020B-C71A-ABC24A03A5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8B7B2348-8490-04ED-B9EB-A8C48B7F0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8213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2CE1F6E9-F2E6-B88B-9502-AB04E415A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>
            <a:extLst>
              <a:ext uri="{FF2B5EF4-FFF2-40B4-BE49-F238E27FC236}">
                <a16:creationId xmlns:a16="http://schemas.microsoft.com/office/drawing/2014/main" id="{FC83CD8A-0C2C-E170-F705-68DE17A1A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>
            <a:extLst>
              <a:ext uri="{FF2B5EF4-FFF2-40B4-BE49-F238E27FC236}">
                <a16:creationId xmlns:a16="http://schemas.microsoft.com/office/drawing/2014/main" id="{43A4C603-3587-BDA6-10D1-3E7575F73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4876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BD475BF-B7B5-506D-845A-A14BDE565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9A04EFDF-4EF9-38F9-8EB4-10BEA9CC2D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6A9AF68B-3F23-C56D-2B6C-E54867CA2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196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A5774023-65F1-278E-3D61-987581F5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2DD4679B-7E38-CEBC-7D5F-0F728D36F7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E2C3ADCA-C725-5A3C-572D-5143251D5D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47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D27614CF-0900-725F-8242-93837F3E5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16F02FDE-65C9-17C9-7379-95323B4FD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376BF0AE-6FB7-8309-C597-8CD5632332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0078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A4E7D20-125E-200A-3CBF-21804E7A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36B3DCF5-F454-2A62-9989-078F911E9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536C79E4-F8F7-DCB0-0006-B3C91101D7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4693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84549A2-F996-F99C-AE22-83CC5C68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CB3DB9AA-6957-13C8-7A38-68F919D5AE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1436D874-E068-1CA4-F39F-E68839091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7260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3B2B0C1E-C406-8842-1F63-23FD16849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>
            <a:extLst>
              <a:ext uri="{FF2B5EF4-FFF2-40B4-BE49-F238E27FC236}">
                <a16:creationId xmlns:a16="http://schemas.microsoft.com/office/drawing/2014/main" id="{780F80E1-1ADA-23CF-AC7B-453B910D53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>
            <a:extLst>
              <a:ext uri="{FF2B5EF4-FFF2-40B4-BE49-F238E27FC236}">
                <a16:creationId xmlns:a16="http://schemas.microsoft.com/office/drawing/2014/main" id="{B01E8750-FBA9-4D17-3F2D-F2B14C5D3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 (1 min)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4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4E9B01B-1D06-7570-CE27-7100CFAE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3b886ea_0_7:notes">
            <a:extLst>
              <a:ext uri="{FF2B5EF4-FFF2-40B4-BE49-F238E27FC236}">
                <a16:creationId xmlns:a16="http://schemas.microsoft.com/office/drawing/2014/main" id="{37562809-3E11-A6CF-6B95-436BA3D59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3b886ea_0_7:notes">
            <a:extLst>
              <a:ext uri="{FF2B5EF4-FFF2-40B4-BE49-F238E27FC236}">
                <a16:creationId xmlns:a16="http://schemas.microsoft.com/office/drawing/2014/main" id="{523D13A5-94BC-9C5C-D353-FA0E07BF9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Amaury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200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75" y="1710025"/>
            <a:ext cx="6478200" cy="12011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40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-FR" sz="40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 3</a:t>
            </a:r>
            <a:br>
              <a:rPr lang="fr-FR" sz="40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fr-FR" sz="40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Machine Learning</a:t>
            </a: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777" y="2595751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20900" y="2247025"/>
            <a:ext cx="77022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 noProof="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br>
              <a:rPr lang="fr-FR" sz="2500" i="1" noProof="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2500" i="1" noProof="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92702" y="4554375"/>
            <a:ext cx="65223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000" i="1" noProof="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noProof="0" smtClean="0"/>
              <a:t>1</a:t>
            </a:fld>
            <a:endParaRPr lang="fr-F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E2134F0-787F-609C-BB9F-84E0045D0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726DC507-B1FB-A6B0-D0FD-A4B982D35C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07E56671-3EC5-DAF2-970D-B23542F0F063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6E1A0B1-061F-D3F3-7271-94058DD29C84}"/>
              </a:ext>
            </a:extLst>
          </p:cNvPr>
          <p:cNvSpPr txBox="1"/>
          <p:nvPr/>
        </p:nvSpPr>
        <p:spPr>
          <a:xfrm>
            <a:off x="695841" y="1029853"/>
            <a:ext cx="7557000" cy="1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EDA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Remarques sur les données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Taux de conversion faible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Forte corrélation entre le nombre de pages et </a:t>
            </a:r>
            <a:r>
              <a:rPr lang="fr-FR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converted</a:t>
            </a: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243107B9-42E1-0769-0570-9B7ACE6AB7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546BAECF-A58C-955E-73F2-5F54E5EF3AF8}"/>
              </a:ext>
            </a:extLst>
          </p:cNvPr>
          <p:cNvSpPr txBox="1">
            <a:spLocks/>
          </p:cNvSpPr>
          <p:nvPr/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  <a:endParaRPr lang="fr-FR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601B7A-ED3A-3A02-C495-AAB6FD27E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56" y="2341392"/>
            <a:ext cx="5974829" cy="232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6258899F-37C3-387E-8144-4216B5EFB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75478D9-052A-D829-E983-4BF768A7BC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4B12CE93-2D1B-9951-C717-EC9725BEBA28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EE48E89-20E1-A13B-3E24-BC92569EDD50}"/>
              </a:ext>
            </a:extLst>
          </p:cNvPr>
          <p:cNvSpPr txBox="1"/>
          <p:nvPr/>
        </p:nvSpPr>
        <p:spPr>
          <a:xfrm>
            <a:off x="382799" y="3912964"/>
            <a:ext cx="7557000" cy="100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"/>
                <a:sym typeface="Inter Medium"/>
              </a:rPr>
              <a:t>Le F1 score nous indique que le modèle est très bon pour identifier la majorité des cas (non </a:t>
            </a:r>
            <a:r>
              <a:rPr lang="fr-FR" sz="11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"/>
                <a:sym typeface="Inter Medium"/>
              </a:rPr>
              <a:t>converted</a:t>
            </a:r>
            <a:r>
              <a:rPr lang="fr-FR" sz="11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"/>
                <a:sym typeface="Inter Medium"/>
              </a:rPr>
              <a:t>).</a:t>
            </a:r>
            <a:endParaRPr lang="fr-FR" sz="1100" noProof="0" dirty="0">
              <a:solidFill>
                <a:srgbClr val="4B5258"/>
              </a:solidFill>
              <a:latin typeface="Inter" panose="02000503000000020004" pitchFamily="2" charset="0"/>
              <a:ea typeface="Inter" panose="02000503000000020004" pitchFamily="2" charset="0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Mais c’est bien la classe « </a:t>
            </a:r>
            <a:r>
              <a:rPr lang="fr-FR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converted</a:t>
            </a: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 » </a:t>
            </a:r>
            <a:r>
              <a:rPr lang="fr-FR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qui nous intéresse.</a:t>
            </a: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E1580CBC-E7AF-D75E-8B04-1D11973F4D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D0F95C63-1881-0403-0DDA-671BD299D8EB}"/>
              </a:ext>
            </a:extLst>
          </p:cNvPr>
          <p:cNvSpPr txBox="1">
            <a:spLocks/>
          </p:cNvSpPr>
          <p:nvPr/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  <a:endParaRPr lang="fr-FR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F8B481AB-A620-33FB-6A49-E3686F3D3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921651"/>
              </p:ext>
            </p:extLst>
          </p:nvPr>
        </p:nvGraphicFramePr>
        <p:xfrm>
          <a:off x="1384762" y="1597960"/>
          <a:ext cx="6096000" cy="18542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8225081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239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Métrique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94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Accuracy</a:t>
                      </a:r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sur data training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0.9862860921313643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1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Accuracy</a:t>
                      </a:r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sur data test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0.9857880909138999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9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F1 Score sur data training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0.7656144051834551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56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F1 Score sur data test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0.7547169811320755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837956"/>
                  </a:ext>
                </a:extLst>
              </a:tr>
            </a:tbl>
          </a:graphicData>
        </a:graphic>
      </p:graphicFrame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62E3E075-90F7-23D1-619A-34BCE6C02E17}"/>
              </a:ext>
            </a:extLst>
          </p:cNvPr>
          <p:cNvSpPr txBox="1"/>
          <p:nvPr/>
        </p:nvSpPr>
        <p:spPr>
          <a:xfrm>
            <a:off x="725699" y="1064055"/>
            <a:ext cx="75570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 err="1">
                <a:solidFill>
                  <a:srgbClr val="4B5258"/>
                </a:solidFill>
                <a:latin typeface="Inter Medium"/>
                <a:ea typeface="Inter Medium"/>
                <a:cs typeface="Inter"/>
                <a:sym typeface="Inter Medium"/>
              </a:rPr>
              <a:t>Logisti</a:t>
            </a:r>
            <a:r>
              <a:rPr lang="fr-FR" sz="1700" dirty="0" err="1">
                <a:solidFill>
                  <a:srgbClr val="4B5258"/>
                </a:solidFill>
                <a:latin typeface="Inter Medium"/>
                <a:ea typeface="Inter Medium"/>
                <a:cs typeface="Inter"/>
                <a:sym typeface="Inter Medium"/>
              </a:rPr>
              <a:t>cRegression</a:t>
            </a: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"/>
                <a:sym typeface="Inter Medium"/>
              </a:rPr>
              <a:t> : </a:t>
            </a:r>
            <a:endParaRPr lang="fr-FR" sz="1700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3622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F3A3C20-E04F-7FA2-D2E3-16AF1D98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AC4B0DD-5A01-622D-DA4C-CC288E7352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12F979FB-464D-5C8F-1DEE-EFAE694B350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56B5DCEA-7433-030E-2B3D-60C0D778D9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34F287D9-70CA-EF1A-4C94-B67EF28432FE}"/>
              </a:ext>
            </a:extLst>
          </p:cNvPr>
          <p:cNvSpPr txBox="1">
            <a:spLocks/>
          </p:cNvSpPr>
          <p:nvPr/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  <a:endParaRPr lang="fr-FR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AD0A5624-7E19-AD70-AEAB-B444A2DB9F2F}"/>
              </a:ext>
            </a:extLst>
          </p:cNvPr>
          <p:cNvSpPr txBox="1"/>
          <p:nvPr/>
        </p:nvSpPr>
        <p:spPr>
          <a:xfrm>
            <a:off x="725699" y="1064055"/>
            <a:ext cx="75570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 err="1">
                <a:solidFill>
                  <a:srgbClr val="4B5258"/>
                </a:solidFill>
                <a:latin typeface="Inter Medium"/>
                <a:ea typeface="Inter Medium"/>
                <a:cs typeface="Inter"/>
                <a:sym typeface="Inter Medium"/>
              </a:rPr>
              <a:t>Logisti</a:t>
            </a:r>
            <a:r>
              <a:rPr lang="fr-FR" sz="1700" dirty="0" err="1">
                <a:solidFill>
                  <a:srgbClr val="4B5258"/>
                </a:solidFill>
                <a:latin typeface="Inter Medium"/>
                <a:ea typeface="Inter Medium"/>
                <a:cs typeface="Inter"/>
                <a:sym typeface="Inter Medium"/>
              </a:rPr>
              <a:t>cRegression</a:t>
            </a: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"/>
                <a:sym typeface="Inter Medium"/>
              </a:rPr>
              <a:t> : Matrice de confusion</a:t>
            </a:r>
            <a:endParaRPr lang="fr-FR" sz="1700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A6E4D7-6543-6691-424F-7F46630F1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4" y="1638209"/>
            <a:ext cx="3600000" cy="30732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CD858F6-D1AA-8341-F2E7-61DCFAAF7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64" y="1611820"/>
            <a:ext cx="3600000" cy="3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8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3D67883-FF4F-5900-7B0D-22AA132BD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6923F6D-1233-9C17-8A7C-1BCC4EFC92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E3BBF1C5-EDFE-A9E0-DE63-E991D8497B1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E3B51470-D693-2B11-760C-880BB5E7E4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907E4FEE-313B-5F36-D125-907BC78927E8}"/>
              </a:ext>
            </a:extLst>
          </p:cNvPr>
          <p:cNvSpPr txBox="1">
            <a:spLocks/>
          </p:cNvSpPr>
          <p:nvPr/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  <a:endParaRPr lang="fr-FR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40C4D740-BE8A-A824-9A4A-B2C6C9A913F1}"/>
              </a:ext>
            </a:extLst>
          </p:cNvPr>
          <p:cNvSpPr txBox="1"/>
          <p:nvPr/>
        </p:nvSpPr>
        <p:spPr>
          <a:xfrm>
            <a:off x="725699" y="1064055"/>
            <a:ext cx="75570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"/>
                <a:sym typeface="Inter Medium"/>
              </a:rPr>
              <a:t>XGBOOST</a:t>
            </a: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"/>
                <a:sym typeface="Inter Medium"/>
              </a:rPr>
              <a:t> : Matrice de confusion</a:t>
            </a:r>
            <a:endParaRPr lang="fr-FR" sz="1700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EFDF8B5-FF39-584D-8F72-FED7FA474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1" y="1587478"/>
            <a:ext cx="3600000" cy="307317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91A1CA0-43E8-A487-E163-D5D32EF94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02621"/>
            <a:ext cx="3600000" cy="312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6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>
          <a:extLst>
            <a:ext uri="{FF2B5EF4-FFF2-40B4-BE49-F238E27FC236}">
              <a16:creationId xmlns:a16="http://schemas.microsoft.com/office/drawing/2014/main" id="{BA39712D-7A43-3977-D25D-1FCE67D15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72DEFB6C-51F6-C891-F3CD-3F2DD726593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 err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Unsupervised</a:t>
            </a: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 machine Learning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52FDA463-87A9-2ABA-8CA5-BACAE3C705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>
            <a:extLst>
              <a:ext uri="{FF2B5EF4-FFF2-40B4-BE49-F238E27FC236}">
                <a16:creationId xmlns:a16="http://schemas.microsoft.com/office/drawing/2014/main" id="{96D0B40A-5160-9A33-4F95-B36D01EB84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94F79E55-9945-60C3-F372-54F4B661A6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696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8C7AFBC-7A28-7C39-6737-A9B79BD1D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85055B4A-CD9C-28F1-621F-2B92E05C816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UBER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99DB3E2B-AD07-27FF-7B83-FBCA762C7BC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6164" y="2537499"/>
            <a:ext cx="7399467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Approche : </a:t>
            </a: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Exploration et transformation des données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Approche prédictive en utilisant un algorithme non supervisé de M.L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Analyse des résultats</a:t>
            </a:r>
            <a:endParaRPr sz="180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8205B75-5E39-5F4A-C927-FDF33D8E78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6EB82F13-B3B6-D3CA-B71C-10AEA5AD65CF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2E930A0-2731-0071-9E12-0A9C913087DC}"/>
              </a:ext>
            </a:extLst>
          </p:cNvPr>
          <p:cNvSpPr txBox="1"/>
          <p:nvPr/>
        </p:nvSpPr>
        <p:spPr>
          <a:xfrm>
            <a:off x="751825" y="1294381"/>
            <a:ext cx="75570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Problématique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Trouver les zones géographiques importantes ou il faut concentrer les moyens </a:t>
            </a:r>
            <a:endParaRPr lang="fr-FR" sz="1200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9891974E-D906-1D63-BF75-122911BC1F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6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735252" y="1702749"/>
            <a:ext cx="5620120" cy="217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 err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Supervised</a:t>
            </a:r>
            <a:r>
              <a:rPr lang="fr-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 machine Learning</a:t>
            </a: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4294967295"/>
          </p:nvPr>
        </p:nvSpPr>
        <p:spPr>
          <a:xfrm>
            <a:off x="806164" y="2537499"/>
            <a:ext cx="7399467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Approche : </a:t>
            </a: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Exploration et transformation des données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Approche prédictive en utilisant un algorithme simple de Machine Learning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Prévention de l’</a:t>
            </a:r>
            <a:r>
              <a:rPr lang="fr-FR" sz="14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overfitting</a:t>
            </a: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 et amélioration des </a:t>
            </a:r>
            <a:r>
              <a:rPr lang="fr-FR" sz="14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predictions</a:t>
            </a:r>
            <a:endParaRPr sz="180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/>
          <p:cNvSpPr txBox="1"/>
          <p:nvPr/>
        </p:nvSpPr>
        <p:spPr>
          <a:xfrm>
            <a:off x="751825" y="1294381"/>
            <a:ext cx="75570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Problématique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Prédire le chiffre d'affaires de la semaine en fonction des </a:t>
            </a:r>
            <a:r>
              <a:rPr lang="fr-FR" sz="1200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features</a:t>
            </a:r>
            <a:endParaRPr lang="fr-FR" sz="1200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0C2D34D-F374-5DDE-2D40-B0C7215A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8D03BCE8-24D2-23B2-178C-BA8C2C923CF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4A40683-EECA-EE9F-5296-70B8D81867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2FA83A7F-7506-1DAE-EB73-909C873F1FA0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85063E-DA7D-6226-A881-982B2C3B9116}"/>
              </a:ext>
            </a:extLst>
          </p:cNvPr>
          <p:cNvSpPr txBox="1"/>
          <p:nvPr/>
        </p:nvSpPr>
        <p:spPr>
          <a:xfrm>
            <a:off x="695841" y="1137575"/>
            <a:ext cx="7557000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EDA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Remarques sur les données 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Jeu de données peu volumineux (150 lignes).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Présence d’une série temporelle.</a:t>
            </a: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C3CCD4B7-1C3E-7903-614B-437C2A34E2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1FBC030B-C2BA-91BA-D3F8-6D2E6F070033}"/>
              </a:ext>
            </a:extLst>
          </p:cNvPr>
          <p:cNvSpPr txBox="1"/>
          <p:nvPr/>
        </p:nvSpPr>
        <p:spPr>
          <a:xfrm>
            <a:off x="695841" y="2620804"/>
            <a:ext cx="7557000" cy="13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Data </a:t>
            </a: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C</a:t>
            </a:r>
            <a:r>
              <a:rPr lang="fr-FR" sz="1700" noProof="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leaning</a:t>
            </a: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: 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Transfo</a:t>
            </a:r>
            <a:r>
              <a:rPr lang="fr-FR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rmation</a:t>
            </a:r>
            <a:r>
              <a:rPr lang="fr-FR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des données temporelles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On drop les lignes ou il manque des informations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On supprime également les </a:t>
            </a:r>
            <a:r>
              <a:rPr lang="fr-FR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outliers</a:t>
            </a: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(3 fois l’</a:t>
            </a:r>
            <a:r>
              <a:rPr lang="fr-FR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é</a:t>
            </a:r>
            <a:r>
              <a:rPr lang="fr-FR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cart</a:t>
            </a:r>
            <a:r>
              <a:rPr lang="fr-FR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type)</a:t>
            </a:r>
          </a:p>
        </p:txBody>
      </p:sp>
    </p:spTree>
    <p:extLst>
      <p:ext uri="{BB962C8B-B14F-4D97-AF65-F5344CB8AC3E}">
        <p14:creationId xmlns:p14="http://schemas.microsoft.com/office/powerpoint/2010/main" val="154965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A2997FB-0B7A-7982-185E-CFD289DE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7BC9CC0-D914-04FD-F80D-D8A788CC7DA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6EF38E9-6B1F-50AB-D504-4CF8C9FE6F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AEBE5A7D-6506-0338-9290-7ACAFD4DD6DB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F7CFBE0-0620-2137-4344-42C520C6CF3F}"/>
              </a:ext>
            </a:extLst>
          </p:cNvPr>
          <p:cNvSpPr txBox="1"/>
          <p:nvPr/>
        </p:nvSpPr>
        <p:spPr>
          <a:xfrm>
            <a:off x="557748" y="805865"/>
            <a:ext cx="7557000" cy="127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EDA 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200" noProof="0" dirty="0" err="1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Correlation</a:t>
            </a:r>
            <a:r>
              <a:rPr lang="fr-FR" sz="1200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négative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Weekly_Sales</a:t>
            </a:r>
            <a:r>
              <a:rPr lang="fr-FR" dirty="0"/>
              <a:t> et CPI (plus inflation plus les ventes diminuent)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Weekly_Sales</a:t>
            </a:r>
            <a:r>
              <a:rPr lang="fr-FR" dirty="0"/>
              <a:t>  et </a:t>
            </a:r>
            <a:r>
              <a:rPr lang="fr-FR" dirty="0" err="1"/>
              <a:t>Temperature</a:t>
            </a:r>
            <a:r>
              <a:rPr lang="fr-FR" dirty="0"/>
              <a:t> (saisonnalité des produits ?)</a:t>
            </a:r>
            <a:endParaRPr lang="fr-FR" sz="1200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0593C0E5-BBF9-20DB-224C-A056B59432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36C6E2B-ACCF-247E-2149-6A41F881F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66" y="1791179"/>
            <a:ext cx="7791868" cy="30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5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C6D20CB-52A5-E08B-3632-887601A5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34D950AA-E218-E4C7-5C33-3C2B5B6CAB7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 – Linear Regression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721323C2-9C5E-C142-47D0-77B26EA492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0C2ABD24-BDCE-B3B4-EB75-9A0E1DF4D490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69DA6802-7E26-14D5-1D06-F7333773FB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4AE201E8-22E2-B6C2-96E8-C0AAFB048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9769"/>
              </p:ext>
            </p:extLst>
          </p:nvPr>
        </p:nvGraphicFramePr>
        <p:xfrm>
          <a:off x="1009976" y="3010622"/>
          <a:ext cx="4666769" cy="1539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31044">
                  <a:extLst>
                    <a:ext uri="{9D8B030D-6E8A-4147-A177-3AD203B41FA5}">
                      <a16:colId xmlns:a16="http://schemas.microsoft.com/office/drawing/2014/main" val="1628731362"/>
                    </a:ext>
                  </a:extLst>
                </a:gridCol>
                <a:gridCol w="1622196">
                  <a:extLst>
                    <a:ext uri="{9D8B030D-6E8A-4147-A177-3AD203B41FA5}">
                      <a16:colId xmlns:a16="http://schemas.microsoft.com/office/drawing/2014/main" val="1629526125"/>
                    </a:ext>
                  </a:extLst>
                </a:gridCol>
                <a:gridCol w="687769">
                  <a:extLst>
                    <a:ext uri="{9D8B030D-6E8A-4147-A177-3AD203B41FA5}">
                      <a16:colId xmlns:a16="http://schemas.microsoft.com/office/drawing/2014/main" val="1488905471"/>
                    </a:ext>
                  </a:extLst>
                </a:gridCol>
                <a:gridCol w="1725760">
                  <a:extLst>
                    <a:ext uri="{9D8B030D-6E8A-4147-A177-3AD203B41FA5}">
                      <a16:colId xmlns:a16="http://schemas.microsoft.com/office/drawing/2014/main" val="10626022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fr-FR" dirty="0"/>
                        <a:t>TRAIN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dirty="0"/>
                        <a:t>TEST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0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0.974343120872023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0.9299979167276391</a:t>
                      </a:r>
                    </a:p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8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82028.75352562284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112120.45415483972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5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110882.71253963215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154157.35414212153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16517"/>
                  </a:ext>
                </a:extLst>
              </a:tr>
            </a:tbl>
          </a:graphicData>
        </a:graphic>
      </p:graphicFrame>
      <p:sp>
        <p:nvSpPr>
          <p:cNvPr id="8" name="Google Shape;76;p15">
            <a:extLst>
              <a:ext uri="{FF2B5EF4-FFF2-40B4-BE49-F238E27FC236}">
                <a16:creationId xmlns:a16="http://schemas.microsoft.com/office/drawing/2014/main" id="{555C16D5-A61E-1B76-7616-128010B6DDF2}"/>
              </a:ext>
            </a:extLst>
          </p:cNvPr>
          <p:cNvSpPr txBox="1"/>
          <p:nvPr/>
        </p:nvSpPr>
        <p:spPr>
          <a:xfrm>
            <a:off x="557748" y="2348627"/>
            <a:ext cx="75570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Résultats :</a:t>
            </a:r>
            <a:endParaRPr lang="fr-FR" sz="17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" name="Google Shape;76;p15">
            <a:extLst>
              <a:ext uri="{FF2B5EF4-FFF2-40B4-BE49-F238E27FC236}">
                <a16:creationId xmlns:a16="http://schemas.microsoft.com/office/drawing/2014/main" id="{C4F30186-497C-3D6E-18F2-21DF71E942BC}"/>
              </a:ext>
            </a:extLst>
          </p:cNvPr>
          <p:cNvSpPr txBox="1"/>
          <p:nvPr/>
        </p:nvSpPr>
        <p:spPr>
          <a:xfrm>
            <a:off x="586984" y="1230098"/>
            <a:ext cx="75570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Target :  Weekly Sales</a:t>
            </a:r>
            <a:endParaRPr lang="fr-FR" sz="17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2670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0928959-110E-C56C-5589-A2B8CEEF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4E98D26A-EDA2-75F4-E71D-EFA8B3CDA45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Wall Mart – LASSO et RIDGE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3E4A4521-3587-063F-946C-9B4ABA664B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144C0DF1-1AD2-8385-2A3E-72F085E795E2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C5FC3B92-5803-E4EB-08C1-2FEA2E91A6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5762F296-AC6C-CB99-D778-4C5EC2CDA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484227"/>
              </p:ext>
            </p:extLst>
          </p:nvPr>
        </p:nvGraphicFramePr>
        <p:xfrm>
          <a:off x="458948" y="2319601"/>
          <a:ext cx="4424202" cy="16103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598245">
                  <a:extLst>
                    <a:ext uri="{9D8B030D-6E8A-4147-A177-3AD203B41FA5}">
                      <a16:colId xmlns:a16="http://schemas.microsoft.com/office/drawing/2014/main" val="1628731362"/>
                    </a:ext>
                  </a:extLst>
                </a:gridCol>
                <a:gridCol w="1549482">
                  <a:extLst>
                    <a:ext uri="{9D8B030D-6E8A-4147-A177-3AD203B41FA5}">
                      <a16:colId xmlns:a16="http://schemas.microsoft.com/office/drawing/2014/main" val="1629526125"/>
                    </a:ext>
                  </a:extLst>
                </a:gridCol>
                <a:gridCol w="640417">
                  <a:extLst>
                    <a:ext uri="{9D8B030D-6E8A-4147-A177-3AD203B41FA5}">
                      <a16:colId xmlns:a16="http://schemas.microsoft.com/office/drawing/2014/main" val="1488905471"/>
                    </a:ext>
                  </a:extLst>
                </a:gridCol>
                <a:gridCol w="1636058">
                  <a:extLst>
                    <a:ext uri="{9D8B030D-6E8A-4147-A177-3AD203B41FA5}">
                      <a16:colId xmlns:a16="http://schemas.microsoft.com/office/drawing/2014/main" val="10626022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fr-FR" sz="1200" dirty="0"/>
                        <a:t>RIDGE (test) </a:t>
                      </a:r>
                      <a:br>
                        <a:rPr lang="fr-FR" sz="1200" dirty="0"/>
                      </a:br>
                      <a:r>
                        <a:rPr lang="fr-FR" sz="1200" dirty="0" err="1"/>
                        <a:t>best_alpha</a:t>
                      </a:r>
                      <a:r>
                        <a:rPr lang="fr-FR" sz="1200" dirty="0"/>
                        <a:t> = 0,1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200" dirty="0"/>
                        <a:t>LASSO (test) </a:t>
                      </a:r>
                      <a:br>
                        <a:rPr lang="fr-FR" sz="1200" dirty="0"/>
                      </a:br>
                      <a:r>
                        <a:rPr lang="fr-FR" sz="1200" dirty="0" err="1"/>
                        <a:t>best_alpha</a:t>
                      </a:r>
                      <a:r>
                        <a:rPr lang="fr-FR" sz="1200" dirty="0"/>
                        <a:t> = 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0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5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0.9173209726309924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0.9299506643871901</a:t>
                      </a:r>
                    </a:p>
                    <a:p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8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5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116518.66699853884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112113.01323773277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5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5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167535.34518718813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b="0" i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154209.37450069987</a:t>
                      </a:r>
                      <a:endParaRPr lang="fr-F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16517"/>
                  </a:ext>
                </a:extLst>
              </a:tr>
            </a:tbl>
          </a:graphicData>
        </a:graphic>
      </p:graphicFrame>
      <p:sp>
        <p:nvSpPr>
          <p:cNvPr id="10" name="Google Shape;76;p15">
            <a:extLst>
              <a:ext uri="{FF2B5EF4-FFF2-40B4-BE49-F238E27FC236}">
                <a16:creationId xmlns:a16="http://schemas.microsoft.com/office/drawing/2014/main" id="{C60DE512-1F3C-117F-EFB5-5B752D5BED57}"/>
              </a:ext>
            </a:extLst>
          </p:cNvPr>
          <p:cNvSpPr txBox="1"/>
          <p:nvPr/>
        </p:nvSpPr>
        <p:spPr>
          <a:xfrm>
            <a:off x="560859" y="1297999"/>
            <a:ext cx="3895441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Résultats :</a:t>
            </a:r>
            <a:endParaRPr lang="fr-FR" sz="17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DEE055A3-213A-D72E-7B5B-DCF37FDB9B5B}"/>
              </a:ext>
            </a:extLst>
          </p:cNvPr>
          <p:cNvSpPr txBox="1"/>
          <p:nvPr/>
        </p:nvSpPr>
        <p:spPr>
          <a:xfrm>
            <a:off x="5125717" y="1169218"/>
            <a:ext cx="3895441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Features</a:t>
            </a:r>
            <a:r>
              <a:rPr lang="fr-FR" sz="17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importance : </a:t>
            </a:r>
            <a:endParaRPr lang="fr-FR" sz="1700" noProof="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93B460C-BA5D-6B58-01A1-2BC058752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581067"/>
              </p:ext>
            </p:extLst>
          </p:nvPr>
        </p:nvGraphicFramePr>
        <p:xfrm>
          <a:off x="5226050" y="1736247"/>
          <a:ext cx="3134178" cy="25958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566424">
                  <a:extLst>
                    <a:ext uri="{9D8B030D-6E8A-4147-A177-3AD203B41FA5}">
                      <a16:colId xmlns:a16="http://schemas.microsoft.com/office/drawing/2014/main" val="2629343439"/>
                    </a:ext>
                  </a:extLst>
                </a:gridCol>
                <a:gridCol w="1567754">
                  <a:extLst>
                    <a:ext uri="{9D8B030D-6E8A-4147-A177-3AD203B41FA5}">
                      <a16:colId xmlns:a16="http://schemas.microsoft.com/office/drawing/2014/main" val="1540670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Features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55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Holiday_Flag_1.0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5.779893e+04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49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Store_6.0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4.462560e+04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628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day</a:t>
                      </a:r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4.374621e+04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Temperature</a:t>
                      </a:r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3.250041e+04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8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Fuel_Price</a:t>
                      </a:r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3.006149e+04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1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CPI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2.790357e+04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40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20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747154A7-3F9C-2218-031E-D0C2D65E4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705B1272-8432-01C2-1699-74198B1888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>
            <a:extLst>
              <a:ext uri="{FF2B5EF4-FFF2-40B4-BE49-F238E27FC236}">
                <a16:creationId xmlns:a16="http://schemas.microsoft.com/office/drawing/2014/main" id="{101A2727-6E22-B62B-3DC9-367EA20E76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50" y="1130711"/>
            <a:ext cx="2114450" cy="2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AC389371-2785-D8D6-8142-96D9A83DAA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BCF5AE50-88E5-F31D-B04B-0C6DE749335A}"/>
              </a:ext>
            </a:extLst>
          </p:cNvPr>
          <p:cNvSpPr txBox="1">
            <a:spLocks/>
          </p:cNvSpPr>
          <p:nvPr/>
        </p:nvSpPr>
        <p:spPr>
          <a:xfrm>
            <a:off x="922789" y="177173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</a:p>
        </p:txBody>
      </p:sp>
    </p:spTree>
    <p:extLst>
      <p:ext uri="{BB962C8B-B14F-4D97-AF65-F5344CB8AC3E}">
        <p14:creationId xmlns:p14="http://schemas.microsoft.com/office/powerpoint/2010/main" val="162773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515A101-E920-5163-3607-FA1DB143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6D650E3-2B34-5275-6C79-A007584C8E2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Conversion Rate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1F618C47-82EC-CED3-FE50-84B5BAA940F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06164" y="2537499"/>
            <a:ext cx="7399467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Approche : </a:t>
            </a: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br>
              <a:rPr lang="fr-FR" sz="1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Exploration et transformation des données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Approche prédictive en utilisant une simple </a:t>
            </a:r>
            <a:r>
              <a:rPr lang="fr-FR" sz="1400" dirty="0" err="1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LogisticRegression</a:t>
            </a:r>
            <a:b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</a:br>
            <a:r>
              <a:rPr lang="fr-FR" sz="1400" dirty="0">
                <a:solidFill>
                  <a:srgbClr val="4B5258"/>
                </a:solidFill>
                <a:latin typeface="Inter" panose="02000503000000020004" pitchFamily="2" charset="0"/>
                <a:ea typeface="Inter" panose="02000503000000020004" pitchFamily="2" charset="0"/>
                <a:cs typeface="Inter Medium"/>
                <a:sym typeface="Inter Medium"/>
              </a:rPr>
              <a:t>- Utilisation de XGBOOST</a:t>
            </a:r>
            <a:endParaRPr sz="1800" dirty="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DFD2F03-D5C7-021F-8BA6-6D5091C037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A5ECBE27-F66E-4F62-3934-AA3874743745}"/>
              </a:ext>
            </a:extLst>
          </p:cNvPr>
          <p:cNvSpPr/>
          <p:nvPr/>
        </p:nvSpPr>
        <p:spPr>
          <a:xfrm>
            <a:off x="0" y="4784000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C06FCF3-A81C-EA1F-30BC-EFB6F58A8F49}"/>
              </a:ext>
            </a:extLst>
          </p:cNvPr>
          <p:cNvSpPr txBox="1"/>
          <p:nvPr/>
        </p:nvSpPr>
        <p:spPr>
          <a:xfrm>
            <a:off x="751825" y="1294381"/>
            <a:ext cx="75570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noProof="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Problématique :</a:t>
            </a:r>
            <a:endParaRPr lang="fr-FR" sz="1700" b="1" u="sng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noProof="0" dirty="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Prédire si un utilisateur va s’abonner ou non</a:t>
            </a:r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6D3714BA-2D27-95A5-C535-5F1879603E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47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466</Words>
  <Application>Microsoft Office PowerPoint</Application>
  <PresentationFormat>Affichage à l'écran (16:9)</PresentationFormat>
  <Paragraphs>141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Inter SemiBold</vt:lpstr>
      <vt:lpstr>Arial</vt:lpstr>
      <vt:lpstr>Inter</vt:lpstr>
      <vt:lpstr>Inter Medium</vt:lpstr>
      <vt:lpstr>Consolas</vt:lpstr>
      <vt:lpstr>Simple Light</vt:lpstr>
      <vt:lpstr> Bloc 3 Machine Learning</vt:lpstr>
      <vt:lpstr>Supervised machine Learning </vt:lpstr>
      <vt:lpstr>Wall Mart</vt:lpstr>
      <vt:lpstr>Wall Mart</vt:lpstr>
      <vt:lpstr>Wall Mart</vt:lpstr>
      <vt:lpstr>Wall Mart – Linear Regression</vt:lpstr>
      <vt:lpstr>Wall Mart – LASSO et RIDGE</vt:lpstr>
      <vt:lpstr>Présentation PowerPoint</vt:lpstr>
      <vt:lpstr>Conversion Rate</vt:lpstr>
      <vt:lpstr>Présentation PowerPoint</vt:lpstr>
      <vt:lpstr>Présentation PowerPoint</vt:lpstr>
      <vt:lpstr>Présentation PowerPoint</vt:lpstr>
      <vt:lpstr>Présentation PowerPoint</vt:lpstr>
      <vt:lpstr>Unsupervised machine Learning </vt:lpstr>
      <vt:lpstr>UBER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BONNARD</dc:creator>
  <cp:lastModifiedBy>Martin BONNARD</cp:lastModifiedBy>
  <cp:revision>14</cp:revision>
  <dcterms:modified xsi:type="dcterms:W3CDTF">2025-11-15T11:02:34Z</dcterms:modified>
</cp:coreProperties>
</file>